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93"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9853" autoAdjust="0"/>
    <p:restoredTop sz="94660"/>
  </p:normalViewPr>
  <p:slideViewPr>
    <p:cSldViewPr>
      <p:cViewPr varScale="1">
        <p:scale>
          <a:sx n="68" d="100"/>
          <a:sy n="68" d="100"/>
        </p:scale>
        <p:origin x="-121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6D11AE8-80D4-4B47-A946-F5B38983FA7D}" type="datetimeFigureOut">
              <a:rPr lang="en-US" smtClean="0"/>
              <a:pPr/>
              <a:t>10/5/2018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A25D137-04DD-40A4-B457-D82D2450FEF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D11AE8-80D4-4B47-A946-F5B38983FA7D}" type="datetimeFigureOut">
              <a:rPr lang="en-US" smtClean="0"/>
              <a:pPr/>
              <a:t>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25D137-04DD-40A4-B457-D82D2450FEF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D11AE8-80D4-4B47-A946-F5B38983FA7D}" type="datetimeFigureOut">
              <a:rPr lang="en-US" smtClean="0"/>
              <a:pPr/>
              <a:t>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25D137-04DD-40A4-B457-D82D2450FEF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D11AE8-80D4-4B47-A946-F5B38983FA7D}" type="datetimeFigureOut">
              <a:rPr lang="en-US" smtClean="0"/>
              <a:pPr/>
              <a:t>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25D137-04DD-40A4-B457-D82D2450FEF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6D11AE8-80D4-4B47-A946-F5B38983FA7D}" type="datetimeFigureOut">
              <a:rPr lang="en-US" smtClean="0"/>
              <a:pPr/>
              <a:t>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25D137-04DD-40A4-B457-D82D2450FEF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D11AE8-80D4-4B47-A946-F5B38983FA7D}" type="datetimeFigureOut">
              <a:rPr lang="en-US" smtClean="0"/>
              <a:pPr/>
              <a:t>10/5/2018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25D137-04DD-40A4-B457-D82D2450FEF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6D11AE8-80D4-4B47-A946-F5B38983FA7D}" type="datetimeFigureOut">
              <a:rPr lang="en-US" smtClean="0"/>
              <a:pPr/>
              <a:t>10/5/2018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25D137-04DD-40A4-B457-D82D2450FEF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6D11AE8-80D4-4B47-A946-F5B38983FA7D}" type="datetimeFigureOut">
              <a:rPr lang="en-US" smtClean="0"/>
              <a:pPr/>
              <a:t>10/5/2018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25D137-04DD-40A4-B457-D82D2450FEF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D11AE8-80D4-4B47-A946-F5B38983FA7D}" type="datetimeFigureOut">
              <a:rPr lang="en-US" smtClean="0"/>
              <a:pPr/>
              <a:t>10/5/2018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25D137-04DD-40A4-B457-D82D2450FEF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D11AE8-80D4-4B47-A946-F5B38983FA7D}" type="datetimeFigureOut">
              <a:rPr lang="en-US" smtClean="0"/>
              <a:pPr/>
              <a:t>10/5/2018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25D137-04DD-40A4-B457-D82D2450FEF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6D11AE8-80D4-4B47-A946-F5B38983FA7D}" type="datetimeFigureOut">
              <a:rPr lang="en-US" smtClean="0"/>
              <a:pPr/>
              <a:t>10/5/2018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A25D137-04DD-40A4-B457-D82D2450FEF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6D11AE8-80D4-4B47-A946-F5B38983FA7D}" type="datetimeFigureOut">
              <a:rPr lang="en-US" smtClean="0"/>
              <a:pPr/>
              <a:t>10/5/2018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A25D137-04DD-40A4-B457-D82D2450FEF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9600" dirty="0" smtClean="0"/>
              <a:t>Man</a:t>
            </a:r>
            <a:endParaRPr lang="en-US" sz="9600" dirty="0"/>
          </a:p>
        </p:txBody>
      </p:sp>
      <p:sp>
        <p:nvSpPr>
          <p:cNvPr id="3" name="Subtitle 2"/>
          <p:cNvSpPr>
            <a:spLocks noGrp="1"/>
          </p:cNvSpPr>
          <p:nvPr>
            <p:ph type="subTitle" idx="1"/>
          </p:nvPr>
        </p:nvSpPr>
        <p:spPr/>
        <p:txBody>
          <a:bodyPr/>
          <a:lstStyle/>
          <a:p>
            <a:r>
              <a:rPr lang="en-US" dirty="0" smtClean="0"/>
              <a:t>Article III of The Baptist </a:t>
            </a:r>
          </a:p>
          <a:p>
            <a:r>
              <a:rPr lang="en-US" dirty="0" smtClean="0"/>
              <a:t>Faith &amp; Message 2000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four “-</a:t>
            </a:r>
            <a:r>
              <a:rPr lang="en-US" dirty="0" err="1" smtClean="0"/>
              <a:t>tion”s</a:t>
            </a:r>
            <a:r>
              <a:rPr lang="en-US" dirty="0" smtClean="0"/>
              <a:t> in the BF&amp;M: IV</a:t>
            </a:r>
            <a:endParaRPr lang="en-US" dirty="0"/>
          </a:p>
        </p:txBody>
      </p:sp>
      <p:sp>
        <p:nvSpPr>
          <p:cNvPr id="3" name="Content Placeholder 2"/>
          <p:cNvSpPr>
            <a:spLocks noGrp="1"/>
          </p:cNvSpPr>
          <p:nvPr>
            <p:ph idx="1"/>
          </p:nvPr>
        </p:nvSpPr>
        <p:spPr/>
        <p:txBody>
          <a:bodyPr>
            <a:normAutofit/>
          </a:bodyPr>
          <a:lstStyle/>
          <a:p>
            <a:r>
              <a:rPr lang="en-US" sz="3600" dirty="0" smtClean="0"/>
              <a:t>Regeneration, Justification, Sanctification, Glorification</a:t>
            </a:r>
          </a:p>
          <a:p>
            <a:endParaRPr lang="en-US" sz="2500" dirty="0" smtClean="0"/>
          </a:p>
          <a:p>
            <a:r>
              <a:rPr lang="en-US" sz="2400" dirty="0" smtClean="0"/>
              <a:t>Each of these terms describes different facets  and “steps” of salvation.</a:t>
            </a:r>
          </a:p>
          <a:p>
            <a:endParaRPr lang="en-US" sz="2400" dirty="0" smtClean="0"/>
          </a:p>
          <a:p>
            <a:r>
              <a:rPr lang="en-US" sz="2400" dirty="0" smtClean="0"/>
              <a:t>None of these can be skipped and rely upon one another.</a:t>
            </a: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Salvation</a:t>
            </a:r>
            <a:endParaRPr lang="en-US" dirty="0"/>
          </a:p>
        </p:txBody>
      </p:sp>
      <p:sp>
        <p:nvSpPr>
          <p:cNvPr id="5" name="Subtitle 4"/>
          <p:cNvSpPr>
            <a:spLocks noGrp="1"/>
          </p:cNvSpPr>
          <p:nvPr>
            <p:ph type="subTitle" idx="1"/>
          </p:nvPr>
        </p:nvSpPr>
        <p:spPr/>
        <p:txBody>
          <a:bodyPr/>
          <a:lstStyle/>
          <a:p>
            <a:r>
              <a:rPr lang="en-US" dirty="0" smtClean="0"/>
              <a:t>Article 4 of the</a:t>
            </a:r>
          </a:p>
          <a:p>
            <a:r>
              <a:rPr lang="en-US" dirty="0" smtClean="0"/>
              <a:t>Baptist Faith &amp; Message 2000</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Regeneration</a:t>
            </a:r>
            <a:endParaRPr lang="en-US" dirty="0"/>
          </a:p>
        </p:txBody>
      </p:sp>
      <p:sp>
        <p:nvSpPr>
          <p:cNvPr id="3" name="Content Placeholder 2"/>
          <p:cNvSpPr>
            <a:spLocks noGrp="1"/>
          </p:cNvSpPr>
          <p:nvPr>
            <p:ph idx="1"/>
          </p:nvPr>
        </p:nvSpPr>
        <p:spPr/>
        <p:txBody>
          <a:bodyPr>
            <a:normAutofit lnSpcReduction="10000"/>
          </a:bodyPr>
          <a:lstStyle/>
          <a:p>
            <a:r>
              <a:rPr lang="en-US" dirty="0" smtClean="0"/>
              <a:t>“Regeneration, or the new birth, is a work of God's grace whereby believers become new creatures in Christ Jesus. It is a change of heart wrought by the Holy Spirit through conviction of sin, to which the sinner responds in repentance toward God and faith in the Lord Jesus Christ. Repentance and faith are inseparable experiences of grace.</a:t>
            </a:r>
          </a:p>
          <a:p>
            <a:r>
              <a:rPr lang="en-US" dirty="0" smtClean="0"/>
              <a:t>Repentance is a genuine turning from sin toward God. Faith is the acceptance of Jesus Christ and commitment of the entire personality to Him as Lord and </a:t>
            </a:r>
            <a:r>
              <a:rPr lang="en-US" dirty="0" err="1" smtClean="0"/>
              <a:t>Saviour</a:t>
            </a:r>
            <a:r>
              <a:rPr lang="en-US" dirty="0" smtClean="0"/>
              <a:t>.”</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Regeneration (cont.)</a:t>
            </a:r>
            <a:endParaRPr lang="en-US" dirty="0"/>
          </a:p>
        </p:txBody>
      </p:sp>
      <p:sp>
        <p:nvSpPr>
          <p:cNvPr id="3" name="Content Placeholder 2"/>
          <p:cNvSpPr>
            <a:spLocks noGrp="1"/>
          </p:cNvSpPr>
          <p:nvPr>
            <p:ph idx="1"/>
          </p:nvPr>
        </p:nvSpPr>
        <p:spPr/>
        <p:txBody>
          <a:bodyPr/>
          <a:lstStyle/>
          <a:p>
            <a:r>
              <a:rPr lang="en-US" dirty="0" smtClean="0"/>
              <a:t>John </a:t>
            </a:r>
            <a:r>
              <a:rPr lang="en-US" dirty="0" smtClean="0"/>
              <a:t>3:1-8 The new birth explained to Nicodemus</a:t>
            </a:r>
            <a:endParaRPr lang="en-US" dirty="0" smtClean="0"/>
          </a:p>
          <a:p>
            <a:endParaRPr lang="en-US" dirty="0" smtClean="0"/>
          </a:p>
          <a:p>
            <a:r>
              <a:rPr lang="en-US" dirty="0" smtClean="0"/>
              <a:t>“Therefore, if anyone is in Christ, he is a new creation. The old has passed away; behold, the new has come.”  2 Corinthians 5:17</a:t>
            </a:r>
          </a:p>
          <a:p>
            <a:endParaRPr lang="en-US" dirty="0" smtClean="0"/>
          </a:p>
          <a:p>
            <a:r>
              <a:rPr lang="en-US" dirty="0" smtClean="0"/>
              <a:t>“And I will give you a new heart, and a new spirit I will put within you. And I will remove the heart of stone from your flesh and give you a heart of flesh.” Ezekiel 36:26</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Justification</a:t>
            </a:r>
            <a:endParaRPr lang="en-US" dirty="0"/>
          </a:p>
        </p:txBody>
      </p:sp>
      <p:sp>
        <p:nvSpPr>
          <p:cNvPr id="3" name="Content Placeholder 2"/>
          <p:cNvSpPr>
            <a:spLocks noGrp="1"/>
          </p:cNvSpPr>
          <p:nvPr>
            <p:ph idx="1"/>
          </p:nvPr>
        </p:nvSpPr>
        <p:spPr/>
        <p:txBody>
          <a:bodyPr/>
          <a:lstStyle/>
          <a:p>
            <a:r>
              <a:rPr lang="en-US" dirty="0" smtClean="0"/>
              <a:t>“Justification is God's gracious and full acquittal upon principles of His righteousness of all sinners who repent and believe in Christ. Justification brings the believer unto a relationship of peace and favor with God.”</a:t>
            </a:r>
          </a:p>
          <a:p>
            <a:endParaRPr lang="en-US" dirty="0" smtClean="0"/>
          </a:p>
          <a:p>
            <a:r>
              <a:rPr lang="en-US" dirty="0" smtClean="0"/>
              <a:t>Justification is a legal term. It is much like what we hear in courts with the pronouncement, “not guilty.”</a:t>
            </a:r>
          </a:p>
          <a:p>
            <a:endParaRPr lang="en-US" dirty="0" smtClean="0"/>
          </a:p>
          <a:p>
            <a:r>
              <a:rPr lang="en-US" dirty="0" smtClean="0"/>
              <a:t>The Greek term literally means “to declare righteous.”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Justification (cont.)</a:t>
            </a:r>
            <a:endParaRPr lang="en-US" dirty="0"/>
          </a:p>
        </p:txBody>
      </p:sp>
      <p:sp>
        <p:nvSpPr>
          <p:cNvPr id="3" name="Content Placeholder 2"/>
          <p:cNvSpPr>
            <a:spLocks noGrp="1"/>
          </p:cNvSpPr>
          <p:nvPr>
            <p:ph idx="1"/>
          </p:nvPr>
        </p:nvSpPr>
        <p:spPr/>
        <p:txBody>
          <a:bodyPr/>
          <a:lstStyle/>
          <a:p>
            <a:r>
              <a:rPr lang="en-US" dirty="0" smtClean="0"/>
              <a:t>Baptists believe in </a:t>
            </a:r>
            <a:r>
              <a:rPr lang="en-US" sz="3200" i="1" dirty="0" smtClean="0"/>
              <a:t>Sola Fide—Faith Alone</a:t>
            </a:r>
            <a:endParaRPr lang="en-US" i="1" dirty="0" smtClean="0"/>
          </a:p>
          <a:p>
            <a:r>
              <a:rPr lang="en-US" dirty="0" smtClean="0"/>
              <a:t>Justification is not earned through works of our own. It is </a:t>
            </a:r>
            <a:r>
              <a:rPr lang="en-US" b="1" dirty="0" smtClean="0"/>
              <a:t>by grace through faith </a:t>
            </a:r>
            <a:r>
              <a:rPr lang="en-US" dirty="0" smtClean="0"/>
              <a:t>in Christ that we are justified before God.</a:t>
            </a:r>
          </a:p>
          <a:p>
            <a:endParaRPr lang="en-US" dirty="0" smtClean="0"/>
          </a:p>
          <a:p>
            <a:r>
              <a:rPr lang="en-US" dirty="0" smtClean="0"/>
              <a:t>“For it is by grace you have been saved, through faith—and this is not of your own doing, it is the gift of God—not a result of works, that no one may boast.”       Ephesians 2:8-9</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Sanctification</a:t>
            </a:r>
            <a:endParaRPr lang="en-US" dirty="0"/>
          </a:p>
        </p:txBody>
      </p:sp>
      <p:sp>
        <p:nvSpPr>
          <p:cNvPr id="3" name="Content Placeholder 2"/>
          <p:cNvSpPr>
            <a:spLocks noGrp="1"/>
          </p:cNvSpPr>
          <p:nvPr>
            <p:ph idx="1"/>
          </p:nvPr>
        </p:nvSpPr>
        <p:spPr/>
        <p:txBody>
          <a:bodyPr>
            <a:normAutofit lnSpcReduction="10000"/>
          </a:bodyPr>
          <a:lstStyle/>
          <a:p>
            <a:r>
              <a:rPr lang="en-US" dirty="0" smtClean="0"/>
              <a:t>“Sanctification is the experience, beginning in regeneration, by which the believer is set apart to God's purposes, and is enabled to progress toward moral and spiritual maturity through the presence and power of the Holy Spirit dwelling in him. Growth in grace should continue throughout the regenerate person's life.”</a:t>
            </a:r>
          </a:p>
          <a:p>
            <a:r>
              <a:rPr lang="en-US" dirty="0" smtClean="0"/>
              <a:t>Sanctification is the in-between of justified and glorified.</a:t>
            </a:r>
            <a:endParaRPr lang="en-US" dirty="0" smtClean="0"/>
          </a:p>
          <a:p>
            <a:r>
              <a:rPr lang="en-US" dirty="0" smtClean="0"/>
              <a:t>The word “sanctification” comes directly from the word “holy” or “set apart.”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Sanctification (cont.)</a:t>
            </a:r>
            <a:endParaRPr lang="en-US" dirty="0"/>
          </a:p>
        </p:txBody>
      </p:sp>
      <p:sp>
        <p:nvSpPr>
          <p:cNvPr id="3" name="Content Placeholder 2"/>
          <p:cNvSpPr>
            <a:spLocks noGrp="1"/>
          </p:cNvSpPr>
          <p:nvPr>
            <p:ph idx="1"/>
          </p:nvPr>
        </p:nvSpPr>
        <p:spPr/>
        <p:txBody>
          <a:bodyPr>
            <a:normAutofit lnSpcReduction="10000"/>
          </a:bodyPr>
          <a:lstStyle/>
          <a:p>
            <a:r>
              <a:rPr lang="en-US" dirty="0" smtClean="0"/>
              <a:t>Sanctification is primarily referred to as the stage in-between Justification (beginning of salvation) and Glorification (consummation of salvation).</a:t>
            </a:r>
          </a:p>
          <a:p>
            <a:pPr lvl="1"/>
            <a:r>
              <a:rPr lang="en-US" dirty="0" smtClean="0"/>
              <a:t>Spiritual growth</a:t>
            </a:r>
          </a:p>
          <a:p>
            <a:pPr lvl="1"/>
            <a:r>
              <a:rPr lang="en-US" dirty="0" smtClean="0"/>
              <a:t>Process of becoming holy</a:t>
            </a:r>
          </a:p>
          <a:p>
            <a:pPr lvl="1"/>
            <a:r>
              <a:rPr lang="en-US" dirty="0" smtClean="0"/>
              <a:t>The mortification of sin</a:t>
            </a:r>
          </a:p>
          <a:p>
            <a:r>
              <a:rPr lang="en-US" dirty="0" smtClean="0"/>
              <a:t>“Work out your own salvation with fear and trembling, for it is God who works in you, both to will and to work for His good pleasure.” Philippians 2:14</a:t>
            </a:r>
          </a:p>
          <a:p>
            <a:r>
              <a:rPr lang="en-US" dirty="0" smtClean="0"/>
              <a:t>We ARE sanctified, we are BEING sanctified, and we WILL BE sanctified.</a:t>
            </a:r>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Sanctification (cont.)</a:t>
            </a:r>
            <a:endParaRPr lang="en-US" dirty="0"/>
          </a:p>
        </p:txBody>
      </p:sp>
      <p:pic>
        <p:nvPicPr>
          <p:cNvPr id="1026" name="Picture 2" descr="Image result for sanctification chart"/>
          <p:cNvPicPr>
            <a:picLocks noGrp="1" noChangeAspect="1" noChangeArrowheads="1"/>
          </p:cNvPicPr>
          <p:nvPr>
            <p:ph idx="1"/>
          </p:nvPr>
        </p:nvPicPr>
        <p:blipFill>
          <a:blip r:embed="rId2"/>
          <a:srcRect/>
          <a:stretch>
            <a:fillRect/>
          </a:stretch>
        </p:blipFill>
        <p:spPr bwMode="auto">
          <a:xfrm>
            <a:off x="0" y="2133600"/>
            <a:ext cx="9144000" cy="4299044"/>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Glorification</a:t>
            </a:r>
            <a:endParaRPr lang="en-US" dirty="0"/>
          </a:p>
        </p:txBody>
      </p:sp>
      <p:sp>
        <p:nvSpPr>
          <p:cNvPr id="3" name="Content Placeholder 2"/>
          <p:cNvSpPr>
            <a:spLocks noGrp="1"/>
          </p:cNvSpPr>
          <p:nvPr>
            <p:ph idx="1"/>
          </p:nvPr>
        </p:nvSpPr>
        <p:spPr/>
        <p:txBody>
          <a:bodyPr/>
          <a:lstStyle/>
          <a:p>
            <a:r>
              <a:rPr lang="en-US" dirty="0" smtClean="0"/>
              <a:t>“Glorification is the culmination of salvation and is the final blessed and abiding state of the redeemed.”</a:t>
            </a:r>
          </a:p>
          <a:p>
            <a:endParaRPr lang="en-US" dirty="0" smtClean="0"/>
          </a:p>
          <a:p>
            <a:r>
              <a:rPr lang="en-US" dirty="0" smtClean="0"/>
              <a:t>At the end of time, by the Resurrection, we will receive new bodies free from the scars of sin.</a:t>
            </a:r>
          </a:p>
          <a:p>
            <a:r>
              <a:rPr lang="en-US" dirty="0" smtClean="0"/>
              <a:t>The sin that has been inseparable from our human experience will be no more—we will experience and abide in pure holiness and be in perfect communion with God forever.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381000"/>
            <a:ext cx="9144000" cy="5486400"/>
          </a:xfrm>
        </p:spPr>
        <p:txBody>
          <a:bodyPr>
            <a:noAutofit/>
          </a:bodyPr>
          <a:lstStyle/>
          <a:p>
            <a:r>
              <a:rPr lang="en-US" sz="2500" dirty="0" smtClean="0"/>
              <a:t>“Man is the special creation of God, made in His own image. He created them male and female as the crowning work of His creation. The gift of gender is thus part of the goodness of God's creation. In the beginning man was innocent of sin and was endowed by his Creator with freedom of choice. By his free choice man sinned against God and brought sin into the human race. Through the temptation of Satan man transgressed the command of God, and fell from his original innocence whereby his posterity inherit a nature and an environment inclined toward sin. Therefore, as soon as they are capable of moral action, they become transgressors and are under condemnation. Only the grace of God can bring man into His holy fellowship and enable man to fulfill the creative purpose of God. The sacredness of human personality is evident in that God created man in His own image, and in that Christ died for man; therefore, every person of every race possesses full dignity and is worthy of respect and Christian love.”</a:t>
            </a:r>
            <a:endParaRPr lang="en-US" sz="25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God’s Purpose of Grace</a:t>
            </a:r>
            <a:endParaRPr lang="en-US" dirty="0"/>
          </a:p>
        </p:txBody>
      </p:sp>
      <p:sp>
        <p:nvSpPr>
          <p:cNvPr id="5" name="Subtitle 4"/>
          <p:cNvSpPr>
            <a:spLocks noGrp="1"/>
          </p:cNvSpPr>
          <p:nvPr>
            <p:ph type="subTitle" idx="1"/>
          </p:nvPr>
        </p:nvSpPr>
        <p:spPr/>
        <p:txBody>
          <a:bodyPr/>
          <a:lstStyle/>
          <a:p>
            <a:r>
              <a:rPr lang="en-US" dirty="0" smtClean="0"/>
              <a:t>Article V of the </a:t>
            </a:r>
          </a:p>
          <a:p>
            <a:r>
              <a:rPr lang="en-US" dirty="0" smtClean="0"/>
              <a:t>Baptist Faith &amp; Message 2000</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9144000" cy="5562600"/>
          </a:xfrm>
        </p:spPr>
        <p:txBody>
          <a:bodyPr>
            <a:noAutofit/>
          </a:bodyPr>
          <a:lstStyle/>
          <a:p>
            <a:r>
              <a:rPr lang="en-US" sz="3600" dirty="0" smtClean="0"/>
              <a:t>“Election </a:t>
            </a:r>
            <a:r>
              <a:rPr lang="en-US" sz="3600" dirty="0" smtClean="0"/>
              <a:t>is the gracious purpose of God, according to which He regenerates, justifies, sanctifies, and glorifies sinners. It is consistent with the free agency of man, and comprehends all the means in connection with the end. It is the glorious display of God's sovereign goodness, and is infinitely wise, holy, and unchangeable. It excludes boasting and promotes humility</a:t>
            </a:r>
            <a:r>
              <a:rPr lang="en-US" sz="3600" dirty="0" smtClean="0"/>
              <a:t>.”</a:t>
            </a:r>
            <a:endParaRPr lang="en-US" sz="3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Election?</a:t>
            </a:r>
            <a:endParaRPr lang="en-US" dirty="0"/>
          </a:p>
        </p:txBody>
      </p:sp>
      <p:sp>
        <p:nvSpPr>
          <p:cNvPr id="3" name="Content Placeholder 2"/>
          <p:cNvSpPr>
            <a:spLocks noGrp="1"/>
          </p:cNvSpPr>
          <p:nvPr>
            <p:ph idx="1"/>
          </p:nvPr>
        </p:nvSpPr>
        <p:spPr/>
        <p:txBody>
          <a:bodyPr>
            <a:normAutofit/>
          </a:bodyPr>
          <a:lstStyle/>
          <a:p>
            <a:r>
              <a:rPr lang="en-US" dirty="0" smtClean="0"/>
              <a:t>“Election is the gracious purpose of God, according to which He regenerates, justifies, sanctifies, and glorifies sinners.”</a:t>
            </a:r>
          </a:p>
          <a:p>
            <a:endParaRPr lang="en-US" dirty="0" smtClean="0"/>
          </a:p>
          <a:p>
            <a:r>
              <a:rPr lang="en-US" dirty="0" smtClean="0"/>
              <a:t>While the topic of Divine </a:t>
            </a:r>
            <a:r>
              <a:rPr lang="en-US" dirty="0" smtClean="0"/>
              <a:t>E</a:t>
            </a:r>
            <a:r>
              <a:rPr lang="en-US" dirty="0" smtClean="0"/>
              <a:t>lection is not as commonly found in Scripture as other doctrines, it is explicitly taught throughout the Old and New Testaments.</a:t>
            </a:r>
          </a:p>
          <a:p>
            <a:endParaRPr lang="en-US" dirty="0" smtClean="0"/>
          </a:p>
          <a:p>
            <a:r>
              <a:rPr lang="en-US" dirty="0" smtClean="0"/>
              <a:t>Baptists believe in Divine Election </a:t>
            </a:r>
            <a:r>
              <a:rPr lang="en-US" b="1" dirty="0" smtClean="0"/>
              <a:t>because the Bible teaches it.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8:28-30 (ESV)</a:t>
            </a:r>
            <a:endParaRPr lang="en-US" dirty="0"/>
          </a:p>
        </p:txBody>
      </p:sp>
      <p:sp>
        <p:nvSpPr>
          <p:cNvPr id="3" name="Content Placeholder 2"/>
          <p:cNvSpPr>
            <a:spLocks noGrp="1"/>
          </p:cNvSpPr>
          <p:nvPr>
            <p:ph idx="1"/>
          </p:nvPr>
        </p:nvSpPr>
        <p:spPr/>
        <p:txBody>
          <a:bodyPr>
            <a:normAutofit fontScale="92500" lnSpcReduction="10000"/>
          </a:bodyPr>
          <a:lstStyle/>
          <a:p>
            <a:r>
              <a:rPr lang="en-US" sz="3200" dirty="0" smtClean="0"/>
              <a:t>“</a:t>
            </a:r>
            <a:r>
              <a:rPr lang="en-US" sz="3200" baseline="30000" dirty="0" smtClean="0"/>
              <a:t>28</a:t>
            </a:r>
            <a:r>
              <a:rPr lang="en-US" sz="3200" dirty="0" smtClean="0"/>
              <a:t>And </a:t>
            </a:r>
            <a:r>
              <a:rPr lang="en-US" sz="3200" dirty="0" smtClean="0"/>
              <a:t>we know that for those who love God all things work together for good,</a:t>
            </a:r>
            <a:r>
              <a:rPr lang="en-US" sz="3200" b="1" i="1" baseline="30000" dirty="0" smtClean="0"/>
              <a:t> </a:t>
            </a:r>
            <a:r>
              <a:rPr lang="en-US" sz="3200" dirty="0" smtClean="0"/>
              <a:t>for those who are called according to his purpose. </a:t>
            </a:r>
            <a:r>
              <a:rPr lang="en-US" sz="3200" baseline="30000" dirty="0" smtClean="0"/>
              <a:t>29</a:t>
            </a:r>
            <a:r>
              <a:rPr lang="en-US" sz="3200" dirty="0" smtClean="0"/>
              <a:t>For </a:t>
            </a:r>
            <a:r>
              <a:rPr lang="en-US" sz="3200" dirty="0" smtClean="0"/>
              <a:t>those whom he </a:t>
            </a:r>
            <a:r>
              <a:rPr lang="en-US" sz="3200" b="1" dirty="0" smtClean="0"/>
              <a:t>foreknew</a:t>
            </a:r>
            <a:r>
              <a:rPr lang="en-US" sz="3200" dirty="0" smtClean="0"/>
              <a:t> he also </a:t>
            </a:r>
            <a:r>
              <a:rPr lang="en-US" sz="3200" b="1" dirty="0" smtClean="0"/>
              <a:t>predestined</a:t>
            </a:r>
            <a:r>
              <a:rPr lang="en-US" sz="3200" dirty="0" smtClean="0"/>
              <a:t> to be </a:t>
            </a:r>
            <a:r>
              <a:rPr lang="en-US" sz="3200" dirty="0" smtClean="0"/>
              <a:t>conformed</a:t>
            </a:r>
            <a:r>
              <a:rPr lang="en-US" sz="3200" dirty="0" smtClean="0"/>
              <a:t> to the image of his Son, in order that he might be the firstborn among many brothers. </a:t>
            </a:r>
            <a:r>
              <a:rPr lang="en-US" sz="3200" baseline="30000" dirty="0" smtClean="0"/>
              <a:t>30</a:t>
            </a:r>
            <a:r>
              <a:rPr lang="en-US" sz="3200" dirty="0" smtClean="0"/>
              <a:t>And </a:t>
            </a:r>
            <a:r>
              <a:rPr lang="en-US" sz="3200" dirty="0" smtClean="0"/>
              <a:t>those whom he </a:t>
            </a:r>
            <a:r>
              <a:rPr lang="en-US" sz="3200" b="1" dirty="0" smtClean="0"/>
              <a:t>predestined</a:t>
            </a:r>
            <a:r>
              <a:rPr lang="en-US" sz="3200" dirty="0" smtClean="0"/>
              <a:t> he also called, and those whom he called he also justified, and those whom he justified he also glorified</a:t>
            </a:r>
            <a:r>
              <a:rPr lang="en-US" sz="3200" dirty="0" smtClean="0"/>
              <a:t>.”</a:t>
            </a:r>
            <a:endParaRPr lang="en-US" sz="3200"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 (cont.)</a:t>
            </a:r>
            <a:endParaRPr lang="en-US" dirty="0"/>
          </a:p>
        </p:txBody>
      </p:sp>
      <p:sp>
        <p:nvSpPr>
          <p:cNvPr id="3" name="Content Placeholder 2"/>
          <p:cNvSpPr>
            <a:spLocks noGrp="1"/>
          </p:cNvSpPr>
          <p:nvPr>
            <p:ph idx="1"/>
          </p:nvPr>
        </p:nvSpPr>
        <p:spPr/>
        <p:txBody>
          <a:bodyPr/>
          <a:lstStyle/>
          <a:p>
            <a:r>
              <a:rPr lang="en-US" dirty="0" smtClean="0"/>
              <a:t>There are three Greek verbs we are looking out for when considering God’s purpose of grace.</a:t>
            </a:r>
          </a:p>
          <a:p>
            <a:endParaRPr lang="en-US" dirty="0" smtClean="0"/>
          </a:p>
          <a:p>
            <a:r>
              <a:rPr lang="en-US" dirty="0" smtClean="0"/>
              <a:t>Foreknew </a:t>
            </a:r>
          </a:p>
          <a:p>
            <a:pPr lvl="1"/>
            <a:r>
              <a:rPr lang="en-US" dirty="0" smtClean="0"/>
              <a:t>(</a:t>
            </a:r>
            <a:r>
              <a:rPr lang="en-US" i="1" dirty="0" err="1" smtClean="0"/>
              <a:t>proginosko</a:t>
            </a:r>
            <a:r>
              <a:rPr lang="en-US" i="1" dirty="0" smtClean="0"/>
              <a:t> – Literally “before” + “to know”)</a:t>
            </a:r>
            <a:endParaRPr lang="en-US" dirty="0" smtClean="0"/>
          </a:p>
          <a:p>
            <a:r>
              <a:rPr lang="en-US" dirty="0" smtClean="0"/>
              <a:t>Predestined</a:t>
            </a:r>
          </a:p>
          <a:p>
            <a:pPr lvl="1"/>
            <a:r>
              <a:rPr lang="en-US" dirty="0" smtClean="0"/>
              <a:t>(</a:t>
            </a:r>
            <a:r>
              <a:rPr lang="en-US" i="1" dirty="0" err="1" smtClean="0"/>
              <a:t>proorizo</a:t>
            </a:r>
            <a:r>
              <a:rPr lang="en-US" dirty="0" smtClean="0"/>
              <a:t> – </a:t>
            </a:r>
            <a:r>
              <a:rPr lang="en-US" i="1" dirty="0" smtClean="0"/>
              <a:t>Literally “before” + “to define/decide”)</a:t>
            </a:r>
          </a:p>
          <a:p>
            <a:r>
              <a:rPr lang="en-US" dirty="0" smtClean="0"/>
              <a:t>Chose/Elected</a:t>
            </a:r>
          </a:p>
          <a:p>
            <a:pPr lvl="1"/>
            <a:r>
              <a:rPr lang="en-US" i="1" dirty="0" smtClean="0"/>
              <a:t>(</a:t>
            </a:r>
            <a:r>
              <a:rPr lang="en-US" i="1" dirty="0" err="1" smtClean="0"/>
              <a:t>eklegom</a:t>
            </a:r>
            <a:r>
              <a:rPr lang="en-US" i="1" dirty="0" err="1" smtClean="0"/>
              <a:t>ī</a:t>
            </a:r>
            <a:r>
              <a:rPr lang="en-US" i="1" dirty="0" smtClean="0"/>
              <a:t> </a:t>
            </a:r>
            <a:r>
              <a:rPr lang="en-US" i="1" dirty="0" smtClean="0"/>
              <a:t>– Literally “out of” + “to speak/declare”)</a:t>
            </a:r>
            <a:endParaRPr lang="en-US" i="1" dirty="0" smtClean="0"/>
          </a:p>
          <a:p>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smtClean="0"/>
              <a:t>The Golden Chain (Rom. 8:29-30)</a:t>
            </a:r>
            <a:endParaRPr lang="en-US" dirty="0"/>
          </a:p>
        </p:txBody>
      </p:sp>
      <p:pic>
        <p:nvPicPr>
          <p:cNvPr id="4" name="Content Placeholder 3" descr="golden-chain-570x315.jpg"/>
          <p:cNvPicPr>
            <a:picLocks noGrp="1" noChangeAspect="1"/>
          </p:cNvPicPr>
          <p:nvPr>
            <p:ph idx="1"/>
          </p:nvPr>
        </p:nvPicPr>
        <p:blipFill>
          <a:blip r:embed="rId2"/>
          <a:stretch>
            <a:fillRect/>
          </a:stretch>
        </p:blipFill>
        <p:spPr>
          <a:xfrm>
            <a:off x="43543" y="1828800"/>
            <a:ext cx="9100457" cy="5029200"/>
          </a:xfr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 (cont.) </a:t>
            </a:r>
            <a:endParaRPr lang="en-US" dirty="0"/>
          </a:p>
        </p:txBody>
      </p:sp>
      <p:sp>
        <p:nvSpPr>
          <p:cNvPr id="3" name="Content Placeholder 2"/>
          <p:cNvSpPr>
            <a:spLocks noGrp="1"/>
          </p:cNvSpPr>
          <p:nvPr>
            <p:ph idx="1"/>
          </p:nvPr>
        </p:nvSpPr>
        <p:spPr/>
        <p:txBody>
          <a:bodyPr/>
          <a:lstStyle/>
          <a:p>
            <a:r>
              <a:rPr lang="en-US" dirty="0" smtClean="0"/>
              <a:t>Conclusions on Romans 8:28-30:</a:t>
            </a:r>
          </a:p>
          <a:p>
            <a:pPr lvl="1"/>
            <a:r>
              <a:rPr lang="en-US" dirty="0" smtClean="0"/>
              <a:t>All those who God foreknows are predestined to salvation.</a:t>
            </a:r>
          </a:p>
          <a:p>
            <a:pPr lvl="1"/>
            <a:r>
              <a:rPr lang="en-US" dirty="0" smtClean="0"/>
              <a:t>Therefore predestination, and specifically election, concerns peoples’ salvation.</a:t>
            </a:r>
          </a:p>
          <a:p>
            <a:pPr lvl="1"/>
            <a:r>
              <a:rPr lang="en-US" dirty="0" smtClean="0"/>
              <a:t>If God elects somebody, that person will be saved (glorification</a:t>
            </a:r>
            <a:r>
              <a:rPr lang="en-US" dirty="0" smtClean="0"/>
              <a:t>)</a:t>
            </a:r>
            <a:r>
              <a:rPr lang="en-US" dirty="0" smtClean="0"/>
              <a:t> and cannot “fall away from grace.”</a:t>
            </a:r>
          </a:p>
          <a:p>
            <a:pPr lvl="1"/>
            <a:r>
              <a:rPr lang="en-US" dirty="0" smtClean="0"/>
              <a:t>However, since not everybody will be saved, not everybody is predestined or elected (chosen) by God.</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1:3-6</a:t>
            </a:r>
            <a:endParaRPr lang="en-US" dirty="0"/>
          </a:p>
        </p:txBody>
      </p:sp>
      <p:sp>
        <p:nvSpPr>
          <p:cNvPr id="3" name="Content Placeholder 2"/>
          <p:cNvSpPr>
            <a:spLocks noGrp="1"/>
          </p:cNvSpPr>
          <p:nvPr>
            <p:ph idx="1"/>
          </p:nvPr>
        </p:nvSpPr>
        <p:spPr/>
        <p:txBody>
          <a:bodyPr>
            <a:normAutofit/>
          </a:bodyPr>
          <a:lstStyle/>
          <a:p>
            <a:r>
              <a:rPr lang="en-US" sz="2800" baseline="30000" dirty="0" smtClean="0"/>
              <a:t>3</a:t>
            </a:r>
            <a:r>
              <a:rPr lang="en-US" sz="2800" dirty="0" smtClean="0"/>
              <a:t>Blessed </a:t>
            </a:r>
            <a:r>
              <a:rPr lang="en-US" sz="2800" dirty="0" smtClean="0"/>
              <a:t>be the God and Father of our Lord Jesus Christ, who has blessed us in Christ with every spiritual blessing in the heavenly places, </a:t>
            </a:r>
            <a:r>
              <a:rPr lang="en-US" sz="2800" baseline="30000" dirty="0" smtClean="0"/>
              <a:t>4</a:t>
            </a:r>
            <a:r>
              <a:rPr lang="en-US" sz="2800" dirty="0" smtClean="0"/>
              <a:t>even </a:t>
            </a:r>
            <a:r>
              <a:rPr lang="en-US" sz="2800" dirty="0" smtClean="0"/>
              <a:t>as </a:t>
            </a:r>
            <a:r>
              <a:rPr lang="en-US" sz="2800" b="1" dirty="0" smtClean="0"/>
              <a:t>he chose us in him before the foundation of the world</a:t>
            </a:r>
            <a:r>
              <a:rPr lang="en-US" sz="2800" dirty="0" smtClean="0"/>
              <a:t>, that </a:t>
            </a:r>
            <a:r>
              <a:rPr lang="en-US" sz="2800" dirty="0" smtClean="0"/>
              <a:t>we</a:t>
            </a:r>
            <a:r>
              <a:rPr lang="en-US" sz="2800" dirty="0" smtClean="0"/>
              <a:t> should be holy and blameless before him. In love </a:t>
            </a:r>
            <a:r>
              <a:rPr lang="en-US" sz="2800" baseline="30000" dirty="0" smtClean="0"/>
              <a:t>5</a:t>
            </a:r>
            <a:r>
              <a:rPr lang="en-US" sz="2800" b="1" dirty="0" smtClean="0"/>
              <a:t>he </a:t>
            </a:r>
            <a:r>
              <a:rPr lang="en-US" sz="2800" b="1" dirty="0" smtClean="0"/>
              <a:t>predestined </a:t>
            </a:r>
            <a:r>
              <a:rPr lang="en-US" sz="2800" b="1" dirty="0" smtClean="0"/>
              <a:t>us</a:t>
            </a:r>
            <a:r>
              <a:rPr lang="en-US" sz="2800" b="1" i="1" baseline="30000" dirty="0" smtClean="0"/>
              <a:t> </a:t>
            </a:r>
            <a:r>
              <a:rPr lang="en-US" sz="2800" b="1" dirty="0" smtClean="0"/>
              <a:t>for </a:t>
            </a:r>
            <a:r>
              <a:rPr lang="en-US" sz="2800" b="1" dirty="0" smtClean="0"/>
              <a:t>adoption </a:t>
            </a:r>
            <a:r>
              <a:rPr lang="en-US" sz="2800" dirty="0" smtClean="0"/>
              <a:t>to himself as sons through Jesus Christ, according to the purpose of his will</a:t>
            </a:r>
            <a:r>
              <a:rPr lang="en-US" sz="2800" dirty="0" smtClean="0"/>
              <a:t>, </a:t>
            </a:r>
            <a:r>
              <a:rPr lang="en-US" sz="2800" baseline="30000" dirty="0" smtClean="0"/>
              <a:t>6</a:t>
            </a:r>
            <a:r>
              <a:rPr lang="en-US" sz="2800" dirty="0" smtClean="0"/>
              <a:t>to </a:t>
            </a:r>
            <a:r>
              <a:rPr lang="en-US" sz="2800" dirty="0" smtClean="0"/>
              <a:t>the praise of his glorious grace, with which he has blessed us in the Beloved.</a:t>
            </a:r>
            <a:endParaRPr lang="en-US" sz="2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 (cont.)</a:t>
            </a:r>
            <a:endParaRPr lang="en-US" dirty="0"/>
          </a:p>
        </p:txBody>
      </p:sp>
      <p:sp>
        <p:nvSpPr>
          <p:cNvPr id="3" name="Content Placeholder 2"/>
          <p:cNvSpPr>
            <a:spLocks noGrp="1"/>
          </p:cNvSpPr>
          <p:nvPr>
            <p:ph idx="1"/>
          </p:nvPr>
        </p:nvSpPr>
        <p:spPr/>
        <p:txBody>
          <a:bodyPr/>
          <a:lstStyle/>
          <a:p>
            <a:r>
              <a:rPr lang="en-US" dirty="0" smtClean="0"/>
              <a:t>“…even as he </a:t>
            </a:r>
            <a:r>
              <a:rPr lang="en-US" b="1" dirty="0" smtClean="0"/>
              <a:t>chose</a:t>
            </a:r>
            <a:r>
              <a:rPr lang="en-US" dirty="0" smtClean="0"/>
              <a:t> us in Him…”</a:t>
            </a:r>
          </a:p>
          <a:p>
            <a:pPr lvl="1"/>
            <a:r>
              <a:rPr lang="en-US" i="1" dirty="0" err="1" smtClean="0"/>
              <a:t>Eklegomi</a:t>
            </a:r>
            <a:r>
              <a:rPr lang="en-US" i="1" dirty="0" smtClean="0"/>
              <a:t> </a:t>
            </a:r>
            <a:r>
              <a:rPr lang="en-US" dirty="0" smtClean="0"/>
              <a:t>– to choose, elect, decide</a:t>
            </a:r>
          </a:p>
          <a:p>
            <a:r>
              <a:rPr lang="en-US" i="1" dirty="0" smtClean="0"/>
              <a:t>“…</a:t>
            </a:r>
            <a:r>
              <a:rPr lang="en-US" dirty="0" smtClean="0"/>
              <a:t>before the foundation of the world</a:t>
            </a:r>
            <a:r>
              <a:rPr lang="en-US" i="1" dirty="0" smtClean="0"/>
              <a:t>…”</a:t>
            </a:r>
          </a:p>
          <a:p>
            <a:pPr lvl="1"/>
            <a:r>
              <a:rPr lang="en-US" dirty="0" smtClean="0"/>
              <a:t>Before (</a:t>
            </a:r>
            <a:r>
              <a:rPr lang="en-US" i="1" dirty="0" smtClean="0"/>
              <a:t>pro)</a:t>
            </a:r>
            <a:r>
              <a:rPr lang="en-US" dirty="0" smtClean="0"/>
              <a:t> anyone or anything existed, God’s choosing was complete.</a:t>
            </a:r>
          </a:p>
          <a:p>
            <a:r>
              <a:rPr lang="en-US" dirty="0" smtClean="0"/>
              <a:t>“In love he </a:t>
            </a:r>
            <a:r>
              <a:rPr lang="en-US" b="1" dirty="0" smtClean="0"/>
              <a:t>predestined</a:t>
            </a:r>
            <a:r>
              <a:rPr lang="en-US" dirty="0" smtClean="0"/>
              <a:t> us for adoption as sons…”</a:t>
            </a:r>
          </a:p>
          <a:p>
            <a:pPr lvl="1"/>
            <a:r>
              <a:rPr lang="en-US" i="1" dirty="0" err="1" smtClean="0"/>
              <a:t>Proorizo</a:t>
            </a:r>
            <a:endParaRPr lang="en-US" i="1" dirty="0" smtClean="0"/>
          </a:p>
          <a:p>
            <a:pPr lvl="1"/>
            <a:r>
              <a:rPr lang="en-US" dirty="0" smtClean="0"/>
              <a:t>He did not just predestine. He predestined </a:t>
            </a:r>
            <a:r>
              <a:rPr lang="en-US" i="1" dirty="0" smtClean="0"/>
              <a:t>to adoption</a:t>
            </a:r>
            <a:r>
              <a:rPr lang="en-US" dirty="0" smtClean="0"/>
              <a:t>. Adoption is an important part of the Gospel.</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 (cont.)</a:t>
            </a:r>
            <a:endParaRPr lang="en-US" dirty="0"/>
          </a:p>
        </p:txBody>
      </p:sp>
      <p:sp>
        <p:nvSpPr>
          <p:cNvPr id="3" name="Content Placeholder 2"/>
          <p:cNvSpPr>
            <a:spLocks noGrp="1"/>
          </p:cNvSpPr>
          <p:nvPr>
            <p:ph idx="1"/>
          </p:nvPr>
        </p:nvSpPr>
        <p:spPr/>
        <p:txBody>
          <a:bodyPr/>
          <a:lstStyle/>
          <a:p>
            <a:r>
              <a:rPr lang="en-US" dirty="0" smtClean="0"/>
              <a:t>Some conclusions from Ephesians 1:3-6</a:t>
            </a:r>
          </a:p>
          <a:p>
            <a:pPr lvl="1"/>
            <a:r>
              <a:rPr lang="en-US" dirty="0" smtClean="0"/>
              <a:t>God elected his saints before any of them were born.</a:t>
            </a:r>
          </a:p>
          <a:p>
            <a:pPr lvl="1"/>
            <a:r>
              <a:rPr lang="en-US" dirty="0" smtClean="0"/>
              <a:t>God’s election concerns who will be adopted.</a:t>
            </a:r>
          </a:p>
          <a:p>
            <a:pPr lvl="1"/>
            <a:r>
              <a:rPr lang="en-US" dirty="0" smtClean="0"/>
              <a:t>God’s election is based on </a:t>
            </a:r>
            <a:r>
              <a:rPr lang="en-US" b="1" dirty="0" smtClean="0"/>
              <a:t>His plan, which humans do not know. We cannot say that anybody is elect or not elect to salvation.</a:t>
            </a:r>
            <a:endParaRPr lang="en-US" b="1" dirty="0" smtClean="0"/>
          </a:p>
          <a:p>
            <a:pPr lvl="1"/>
            <a:endParaRPr lang="en-US" b="1" dirty="0" smtClean="0"/>
          </a:p>
          <a:p>
            <a:r>
              <a:rPr lang="en-US" dirty="0" smtClean="0"/>
              <a:t>Conclusion: God’s election concerns the salvation of those who He elects.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Image of God</a:t>
            </a:r>
            <a:endParaRPr lang="en-US" dirty="0"/>
          </a:p>
        </p:txBody>
      </p:sp>
      <p:sp>
        <p:nvSpPr>
          <p:cNvPr id="3" name="Content Placeholder 2"/>
          <p:cNvSpPr>
            <a:spLocks noGrp="1"/>
          </p:cNvSpPr>
          <p:nvPr>
            <p:ph idx="1"/>
          </p:nvPr>
        </p:nvSpPr>
        <p:spPr/>
        <p:txBody>
          <a:bodyPr/>
          <a:lstStyle/>
          <a:p>
            <a:r>
              <a:rPr lang="en-US" dirty="0" smtClean="0"/>
              <a:t>The </a:t>
            </a:r>
            <a:r>
              <a:rPr lang="en-US" i="1" dirty="0" smtClean="0"/>
              <a:t>exact</a:t>
            </a:r>
            <a:r>
              <a:rPr lang="en-US" dirty="0" smtClean="0"/>
              <a:t> meaning of the Image of God is not explained in Scripture or the BF&amp;M!</a:t>
            </a:r>
          </a:p>
          <a:p>
            <a:endParaRPr lang="en-US" dirty="0" smtClean="0"/>
          </a:p>
          <a:p>
            <a:r>
              <a:rPr lang="en-US" dirty="0" smtClean="0"/>
              <a:t>Some theories:</a:t>
            </a:r>
          </a:p>
          <a:p>
            <a:pPr lvl="1"/>
            <a:r>
              <a:rPr lang="en-US" dirty="0" smtClean="0"/>
              <a:t>1.) Man alone is endowed with the ability to reason and make moral decisions</a:t>
            </a:r>
          </a:p>
          <a:p>
            <a:pPr lvl="1"/>
            <a:r>
              <a:rPr lang="en-US" dirty="0" smtClean="0"/>
              <a:t>2.) Man alone is capable of entering a relationship with God</a:t>
            </a:r>
          </a:p>
          <a:p>
            <a:pPr lvl="1"/>
            <a:r>
              <a:rPr lang="en-US" dirty="0" smtClean="0"/>
              <a:t>3.) Man alone has a unique command in the Earth—to be fruitful and multiply, and to reign over animals.</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will</a:t>
            </a:r>
            <a:endParaRPr lang="en-US" dirty="0"/>
          </a:p>
        </p:txBody>
      </p:sp>
      <p:sp>
        <p:nvSpPr>
          <p:cNvPr id="3" name="Content Placeholder 2"/>
          <p:cNvSpPr>
            <a:spLocks noGrp="1"/>
          </p:cNvSpPr>
          <p:nvPr>
            <p:ph idx="1"/>
          </p:nvPr>
        </p:nvSpPr>
        <p:spPr/>
        <p:txBody>
          <a:bodyPr/>
          <a:lstStyle/>
          <a:p>
            <a:r>
              <a:rPr lang="en-US" dirty="0" smtClean="0"/>
              <a:t>“</a:t>
            </a:r>
            <a:r>
              <a:rPr lang="en-US" sz="2800" dirty="0" smtClean="0"/>
              <a:t>It is consistent with the free agency of man, and comprehends all the means in connection with the end</a:t>
            </a:r>
            <a:r>
              <a:rPr lang="en-US" sz="2800" dirty="0" smtClean="0"/>
              <a:t>.”</a:t>
            </a:r>
          </a:p>
          <a:p>
            <a:endParaRPr lang="en-US" sz="2800" dirty="0" smtClean="0"/>
          </a:p>
          <a:p>
            <a:r>
              <a:rPr lang="en-US" sz="2800" b="1" dirty="0" smtClean="0"/>
              <a:t>Though God elects, we still have to chose God.</a:t>
            </a:r>
          </a:p>
          <a:p>
            <a:r>
              <a:rPr lang="en-US" sz="2800" b="1" dirty="0" smtClean="0"/>
              <a:t>Though God elects, we still are responsible for our decisions.</a:t>
            </a:r>
          </a:p>
          <a:p>
            <a:r>
              <a:rPr lang="en-US" sz="2800" b="1" dirty="0" smtClean="0"/>
              <a:t>Though God elects, we still evangelize.</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971800"/>
            <a:ext cx="2971800" cy="523220"/>
          </a:xfrm>
          <a:prstGeom prst="rect">
            <a:avLst/>
          </a:prstGeom>
          <a:noFill/>
        </p:spPr>
        <p:txBody>
          <a:bodyPr wrap="square" rtlCol="0">
            <a:spAutoFit/>
          </a:bodyPr>
          <a:lstStyle/>
          <a:p>
            <a:r>
              <a:rPr lang="en-US" sz="2800" dirty="0" smtClean="0"/>
              <a:t>Open Theism</a:t>
            </a:r>
            <a:endParaRPr lang="en-US" sz="2800" dirty="0"/>
          </a:p>
        </p:txBody>
      </p:sp>
      <p:sp>
        <p:nvSpPr>
          <p:cNvPr id="6" name="TextBox 5"/>
          <p:cNvSpPr txBox="1"/>
          <p:nvPr/>
        </p:nvSpPr>
        <p:spPr>
          <a:xfrm>
            <a:off x="6019800" y="2667000"/>
            <a:ext cx="3124200" cy="954107"/>
          </a:xfrm>
          <a:prstGeom prst="rect">
            <a:avLst/>
          </a:prstGeom>
          <a:noFill/>
        </p:spPr>
        <p:txBody>
          <a:bodyPr wrap="square" rtlCol="0">
            <a:spAutoFit/>
          </a:bodyPr>
          <a:lstStyle/>
          <a:p>
            <a:r>
              <a:rPr lang="en-US" sz="2800" dirty="0" smtClean="0"/>
              <a:t>Hard Determinism</a:t>
            </a:r>
          </a:p>
          <a:p>
            <a:r>
              <a:rPr lang="en-US" sz="2800" dirty="0" smtClean="0"/>
              <a:t>	Fatalism</a:t>
            </a:r>
          </a:p>
        </p:txBody>
      </p:sp>
      <p:sp>
        <p:nvSpPr>
          <p:cNvPr id="7" name="Left-Right Arrow 6"/>
          <p:cNvSpPr/>
          <p:nvPr/>
        </p:nvSpPr>
        <p:spPr>
          <a:xfrm>
            <a:off x="304800" y="3505200"/>
            <a:ext cx="8305800" cy="8382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172200" y="4648200"/>
            <a:ext cx="2514600" cy="1938992"/>
          </a:xfrm>
          <a:prstGeom prst="rect">
            <a:avLst/>
          </a:prstGeom>
          <a:noFill/>
        </p:spPr>
        <p:txBody>
          <a:bodyPr wrap="square" rtlCol="0">
            <a:spAutoFit/>
          </a:bodyPr>
          <a:lstStyle/>
          <a:p>
            <a:pPr algn="r"/>
            <a:r>
              <a:rPr lang="en-US" sz="2400" dirty="0" smtClean="0"/>
              <a:t>Whoever God elects, God saves,</a:t>
            </a:r>
            <a:r>
              <a:rPr lang="en-US" sz="2000" dirty="0" smtClean="0"/>
              <a:t> </a:t>
            </a:r>
            <a:r>
              <a:rPr lang="en-US" sz="2400" dirty="0" smtClean="0"/>
              <a:t>therefore</a:t>
            </a:r>
            <a:r>
              <a:rPr lang="en-US" sz="2000" dirty="0" smtClean="0"/>
              <a:t> </a:t>
            </a:r>
            <a:r>
              <a:rPr lang="en-US" sz="2400" dirty="0" smtClean="0"/>
              <a:t>we don’t need to evangelize.</a:t>
            </a:r>
            <a:endParaRPr lang="en-US" sz="2400" dirty="0"/>
          </a:p>
        </p:txBody>
      </p:sp>
      <p:sp>
        <p:nvSpPr>
          <p:cNvPr id="9" name="TextBox 8"/>
          <p:cNvSpPr txBox="1"/>
          <p:nvPr/>
        </p:nvSpPr>
        <p:spPr>
          <a:xfrm>
            <a:off x="304800" y="4343400"/>
            <a:ext cx="2895600" cy="2308324"/>
          </a:xfrm>
          <a:prstGeom prst="rect">
            <a:avLst/>
          </a:prstGeom>
          <a:noFill/>
        </p:spPr>
        <p:txBody>
          <a:bodyPr wrap="square" rtlCol="0">
            <a:spAutoFit/>
          </a:bodyPr>
          <a:lstStyle/>
          <a:p>
            <a:r>
              <a:rPr lang="en-US" sz="2400" dirty="0" smtClean="0"/>
              <a:t>God does not foreknow the actions of free humans, and He does not predestine them.</a:t>
            </a:r>
            <a:endParaRPr lang="en-US" sz="2400" dirty="0"/>
          </a:p>
        </p:txBody>
      </p:sp>
      <p:sp>
        <p:nvSpPr>
          <p:cNvPr id="11" name="Left Brace 10"/>
          <p:cNvSpPr/>
          <p:nvPr/>
        </p:nvSpPr>
        <p:spPr>
          <a:xfrm rot="5400000">
            <a:off x="4000500" y="1943100"/>
            <a:ext cx="762000" cy="2667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3657600" y="2438400"/>
            <a:ext cx="1447800" cy="523220"/>
          </a:xfrm>
          <a:prstGeom prst="rect">
            <a:avLst/>
          </a:prstGeom>
          <a:noFill/>
        </p:spPr>
        <p:txBody>
          <a:bodyPr wrap="square" rtlCol="0">
            <a:spAutoFit/>
          </a:bodyPr>
          <a:lstStyle/>
          <a:p>
            <a:r>
              <a:rPr lang="en-US" sz="2800" dirty="0" smtClean="0"/>
              <a:t>Balance</a:t>
            </a:r>
            <a:endParaRPr lang="en-US" sz="2800" dirty="0"/>
          </a:p>
        </p:txBody>
      </p:sp>
      <p:sp>
        <p:nvSpPr>
          <p:cNvPr id="13" name="Title 12"/>
          <p:cNvSpPr>
            <a:spLocks noGrp="1"/>
          </p:cNvSpPr>
          <p:nvPr>
            <p:ph type="title"/>
          </p:nvPr>
        </p:nvSpPr>
        <p:spPr>
          <a:xfrm>
            <a:off x="457200" y="228600"/>
            <a:ext cx="8305800" cy="1143000"/>
          </a:xfrm>
        </p:spPr>
        <p:txBody>
          <a:bodyPr/>
          <a:lstStyle/>
          <a:p>
            <a:r>
              <a:rPr lang="en-US" dirty="0" smtClean="0"/>
              <a:t>The Tension</a:t>
            </a:r>
            <a:endParaRPr lang="en-US" dirty="0"/>
          </a:p>
        </p:txBody>
      </p:sp>
      <p:sp>
        <p:nvSpPr>
          <p:cNvPr id="14" name="TextBox 13"/>
          <p:cNvSpPr txBox="1"/>
          <p:nvPr/>
        </p:nvSpPr>
        <p:spPr>
          <a:xfrm>
            <a:off x="2286000" y="3733800"/>
            <a:ext cx="2667000" cy="369332"/>
          </a:xfrm>
          <a:prstGeom prst="rect">
            <a:avLst/>
          </a:prstGeom>
          <a:noFill/>
        </p:spPr>
        <p:txBody>
          <a:bodyPr wrap="square" rtlCol="0">
            <a:spAutoFit/>
          </a:bodyPr>
          <a:lstStyle/>
          <a:p>
            <a:r>
              <a:rPr lang="en-US" dirty="0" smtClean="0"/>
              <a:t>Free Will</a:t>
            </a:r>
            <a:endParaRPr lang="en-US" dirty="0"/>
          </a:p>
        </p:txBody>
      </p:sp>
      <p:sp>
        <p:nvSpPr>
          <p:cNvPr id="15" name="TextBox 14"/>
          <p:cNvSpPr txBox="1"/>
          <p:nvPr/>
        </p:nvSpPr>
        <p:spPr>
          <a:xfrm>
            <a:off x="5334000" y="3733800"/>
            <a:ext cx="2743200" cy="369332"/>
          </a:xfrm>
          <a:prstGeom prst="rect">
            <a:avLst/>
          </a:prstGeom>
          <a:noFill/>
        </p:spPr>
        <p:txBody>
          <a:bodyPr wrap="square" rtlCol="0">
            <a:spAutoFit/>
          </a:bodyPr>
          <a:lstStyle/>
          <a:p>
            <a:r>
              <a:rPr lang="en-US" dirty="0" smtClean="0"/>
              <a:t>Election</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 Glorious </a:t>
            </a:r>
            <a:r>
              <a:rPr lang="en-US" dirty="0" smtClean="0"/>
              <a:t>D</a:t>
            </a:r>
            <a:r>
              <a:rPr lang="en-US" dirty="0" smtClean="0"/>
              <a:t>isplay”</a:t>
            </a:r>
            <a:endParaRPr lang="en-US" dirty="0"/>
          </a:p>
        </p:txBody>
      </p:sp>
      <p:sp>
        <p:nvSpPr>
          <p:cNvPr id="4" name="Content Placeholder 3"/>
          <p:cNvSpPr>
            <a:spLocks noGrp="1"/>
          </p:cNvSpPr>
          <p:nvPr>
            <p:ph idx="1"/>
          </p:nvPr>
        </p:nvSpPr>
        <p:spPr/>
        <p:txBody>
          <a:bodyPr>
            <a:normAutofit lnSpcReduction="10000"/>
          </a:bodyPr>
          <a:lstStyle/>
          <a:p>
            <a:r>
              <a:rPr lang="en-US" sz="2800" dirty="0" smtClean="0"/>
              <a:t>“It </a:t>
            </a:r>
            <a:r>
              <a:rPr lang="en-US" sz="2800" dirty="0" smtClean="0"/>
              <a:t>is the glorious display of God's sovereign goodness, and is infinitely wise, holy, and unchangeable. It excludes boasting and promotes humility</a:t>
            </a:r>
            <a:r>
              <a:rPr lang="en-US" sz="2800" dirty="0" smtClean="0"/>
              <a:t>.”</a:t>
            </a:r>
          </a:p>
          <a:p>
            <a:endParaRPr lang="en-US" sz="2800" dirty="0" smtClean="0"/>
          </a:p>
          <a:p>
            <a:r>
              <a:rPr lang="en-US" sz="2800" dirty="0" smtClean="0"/>
              <a:t>The point:</a:t>
            </a:r>
            <a:endParaRPr lang="en-US" dirty="0" smtClean="0"/>
          </a:p>
          <a:p>
            <a:pPr lvl="1"/>
            <a:r>
              <a:rPr lang="en-US" dirty="0" smtClean="0"/>
              <a:t>God is a sovereign, holy, and wise God.</a:t>
            </a:r>
          </a:p>
          <a:p>
            <a:pPr lvl="1"/>
            <a:r>
              <a:rPr lang="en-US" dirty="0" smtClean="0"/>
              <a:t>His election shows us how truly </a:t>
            </a:r>
            <a:r>
              <a:rPr lang="en-US" b="1" dirty="0" smtClean="0"/>
              <a:t>rich</a:t>
            </a:r>
            <a:r>
              <a:rPr lang="en-US" dirty="0" smtClean="0"/>
              <a:t> His grace is.</a:t>
            </a:r>
          </a:p>
          <a:p>
            <a:pPr lvl="1"/>
            <a:r>
              <a:rPr lang="en-US" dirty="0" smtClean="0"/>
              <a:t>Our possession of free will shows us that we must choose to obey God and are responsible for not doing so.</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915400" cy="6019800"/>
          </a:xfrm>
        </p:spPr>
        <p:txBody>
          <a:bodyPr>
            <a:normAutofit/>
          </a:bodyPr>
          <a:lstStyle/>
          <a:p>
            <a:r>
              <a:rPr lang="en-US" sz="3200" dirty="0" smtClean="0"/>
              <a:t>“All </a:t>
            </a:r>
            <a:r>
              <a:rPr lang="en-US" sz="3200" dirty="0" smtClean="0"/>
              <a:t>true believers endure to the end. Those whom God has accepted in Christ, and sanctified by His Spirit, will never fall away from the state of grace, but shall persevere to the end. Believers may fall into sin through neglect and temptation, whereby they grieve the Spirit, impair their graces and comforts, and bring reproach on the cause of Christ and temporal judgments on themselves; yet they shall be kept by the power of God through faith unto salvation</a:t>
            </a:r>
            <a:r>
              <a:rPr lang="en-US" sz="3200" dirty="0" smtClean="0"/>
              <a:t>.”</a:t>
            </a:r>
            <a:endParaRPr lang="en-US" sz="32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Preservation</a:t>
            </a:r>
            <a:endParaRPr lang="en-US" dirty="0"/>
          </a:p>
        </p:txBody>
      </p:sp>
      <p:sp>
        <p:nvSpPr>
          <p:cNvPr id="3" name="Content Placeholder 2"/>
          <p:cNvSpPr>
            <a:spLocks noGrp="1"/>
          </p:cNvSpPr>
          <p:nvPr>
            <p:ph idx="1"/>
          </p:nvPr>
        </p:nvSpPr>
        <p:spPr/>
        <p:txBody>
          <a:bodyPr>
            <a:normAutofit lnSpcReduction="10000"/>
          </a:bodyPr>
          <a:lstStyle/>
          <a:p>
            <a:r>
              <a:rPr lang="en-US" dirty="0" smtClean="0"/>
              <a:t>“Once Saved, Always Saved”</a:t>
            </a:r>
          </a:p>
          <a:p>
            <a:pPr lvl="1"/>
            <a:r>
              <a:rPr lang="en-US" dirty="0" smtClean="0"/>
              <a:t>If you are ever saved, you will always be saved.</a:t>
            </a:r>
          </a:p>
          <a:p>
            <a:r>
              <a:rPr lang="en-US" dirty="0" smtClean="0"/>
              <a:t>“Eternal Security”</a:t>
            </a:r>
          </a:p>
          <a:p>
            <a:pPr lvl="1"/>
            <a:r>
              <a:rPr lang="en-US" dirty="0" smtClean="0"/>
              <a:t>The salvation of those who are saved is secure in God’s hands.</a:t>
            </a:r>
          </a:p>
          <a:p>
            <a:r>
              <a:rPr lang="en-US" dirty="0" smtClean="0"/>
              <a:t>“Perseverance of the Saints”</a:t>
            </a:r>
          </a:p>
          <a:p>
            <a:pPr lvl="1"/>
            <a:r>
              <a:rPr lang="en-US" dirty="0" smtClean="0"/>
              <a:t>“…yet they shall be kept by the power of God through faith unto salvation.”</a:t>
            </a:r>
          </a:p>
          <a:p>
            <a:r>
              <a:rPr lang="en-US" sz="3200" dirty="0" smtClean="0"/>
              <a:t>All of these terms are absolutely true and agree with each other.</a:t>
            </a:r>
          </a:p>
          <a:p>
            <a:pPr lvl="1"/>
            <a:endParaRPr lang="en-US"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Preservation (cont.)</a:t>
            </a:r>
            <a:endParaRPr lang="en-US" dirty="0"/>
          </a:p>
        </p:txBody>
      </p:sp>
      <p:sp>
        <p:nvSpPr>
          <p:cNvPr id="3" name="Content Placeholder 2"/>
          <p:cNvSpPr>
            <a:spLocks noGrp="1"/>
          </p:cNvSpPr>
          <p:nvPr>
            <p:ph idx="1"/>
          </p:nvPr>
        </p:nvSpPr>
        <p:spPr/>
        <p:txBody>
          <a:bodyPr/>
          <a:lstStyle/>
          <a:p>
            <a:r>
              <a:rPr lang="en-US" dirty="0" smtClean="0"/>
              <a:t>What about those who made a profession of faith in Christ and later rejected Him?</a:t>
            </a:r>
          </a:p>
          <a:p>
            <a:r>
              <a:rPr lang="en-US" sz="24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because</a:t>
            </a:r>
            <a:r>
              <a:rPr lang="en-US" dirty="0" smtClean="0">
                <a:latin typeface="Times New Roman" pitchFamily="18" charset="0"/>
                <a:cs typeface="Times New Roman" pitchFamily="18" charset="0"/>
              </a:rPr>
              <a:t>, if you confess with your mouth that Jesus is Lord and </a:t>
            </a:r>
            <a:r>
              <a:rPr lang="en-US" b="1" dirty="0" smtClean="0">
                <a:latin typeface="Times New Roman" pitchFamily="18" charset="0"/>
                <a:cs typeface="Times New Roman" pitchFamily="18" charset="0"/>
              </a:rPr>
              <a:t>believe in your heart</a:t>
            </a:r>
            <a:r>
              <a:rPr lang="en-US" dirty="0" smtClean="0">
                <a:latin typeface="Times New Roman" pitchFamily="18" charset="0"/>
                <a:cs typeface="Times New Roman" pitchFamily="18" charset="0"/>
              </a:rPr>
              <a:t> that God raised him from the dead, you will be saved</a:t>
            </a:r>
            <a:r>
              <a:rPr lang="en-US" dirty="0" smtClean="0">
                <a:latin typeface="Times New Roman" pitchFamily="18" charset="0"/>
                <a:cs typeface="Times New Roman" pitchFamily="18" charset="0"/>
              </a:rPr>
              <a:t>. </a:t>
            </a:r>
            <a:r>
              <a:rPr lang="en-US" b="1" baseline="30000" dirty="0" smtClean="0">
                <a:latin typeface="Times New Roman" pitchFamily="18" charset="0"/>
                <a:cs typeface="Times New Roman" pitchFamily="18" charset="0"/>
              </a:rPr>
              <a:t>10</a:t>
            </a:r>
            <a:r>
              <a:rPr lang="en-US" dirty="0" smtClean="0">
                <a:latin typeface="Times New Roman" pitchFamily="18" charset="0"/>
                <a:cs typeface="Times New Roman" pitchFamily="18" charset="0"/>
              </a:rPr>
              <a:t>For </a:t>
            </a:r>
            <a:r>
              <a:rPr lang="en-US" dirty="0" smtClean="0">
                <a:latin typeface="Times New Roman" pitchFamily="18" charset="0"/>
                <a:cs typeface="Times New Roman" pitchFamily="18" charset="0"/>
              </a:rPr>
              <a:t>with the heart one believes and is justified, and with the mouth one confesses and is saved</a:t>
            </a:r>
            <a:r>
              <a:rPr lang="en-US" dirty="0" smtClean="0">
                <a:latin typeface="Times New Roman" pitchFamily="18" charset="0"/>
                <a:cs typeface="Times New Roman" pitchFamily="18" charset="0"/>
              </a:rPr>
              <a:t>.” </a:t>
            </a:r>
            <a:r>
              <a:rPr lang="en-US" dirty="0" smtClean="0"/>
              <a:t>Romans 10:9-10</a:t>
            </a:r>
            <a:endParaRPr lang="en-US" dirty="0" smtClean="0"/>
          </a:p>
          <a:p>
            <a:r>
              <a:rPr lang="en-US" dirty="0" smtClean="0"/>
              <a:t>There will be those who confess with their mouth but do not believe with their heart.</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Preservation (cont.)</a:t>
            </a:r>
            <a:endParaRPr lang="en-US" dirty="0"/>
          </a:p>
        </p:txBody>
      </p:sp>
      <p:sp>
        <p:nvSpPr>
          <p:cNvPr id="3" name="Content Placeholder 2"/>
          <p:cNvSpPr>
            <a:spLocks noGrp="1"/>
          </p:cNvSpPr>
          <p:nvPr>
            <p:ph idx="1"/>
          </p:nvPr>
        </p:nvSpPr>
        <p:spPr/>
        <p:txBody>
          <a:bodyPr/>
          <a:lstStyle/>
          <a:p>
            <a:r>
              <a:rPr lang="en-US" dirty="0" smtClean="0"/>
              <a:t>“</a:t>
            </a:r>
            <a:r>
              <a:rPr lang="en-US" dirty="0" smtClean="0"/>
              <a:t>But the one who endures to the end will be saved</a:t>
            </a:r>
            <a:r>
              <a:rPr lang="en-US" dirty="0" smtClean="0"/>
              <a:t>.” Matt. 23:14</a:t>
            </a:r>
          </a:p>
          <a:p>
            <a:pPr lvl="1"/>
            <a:r>
              <a:rPr lang="en-US" dirty="0" smtClean="0"/>
              <a:t>Also see Col. 1:22-23; 1 Cor. 15:1-2</a:t>
            </a:r>
          </a:p>
          <a:p>
            <a:r>
              <a:rPr lang="en-US" dirty="0" smtClean="0"/>
              <a:t>This is not a </a:t>
            </a:r>
            <a:r>
              <a:rPr lang="en-US" i="1" dirty="0" smtClean="0"/>
              <a:t>prescription, (</a:t>
            </a:r>
            <a:r>
              <a:rPr lang="en-US" dirty="0" smtClean="0"/>
              <a:t>i.e., you have to endure to be saved), but a </a:t>
            </a:r>
            <a:r>
              <a:rPr lang="en-US" i="1" dirty="0" smtClean="0"/>
              <a:t>description </a:t>
            </a:r>
            <a:r>
              <a:rPr lang="en-US" dirty="0" smtClean="0"/>
              <a:t>of a truly saved person.</a:t>
            </a:r>
          </a:p>
          <a:p>
            <a:r>
              <a:rPr lang="en-US" b="1" dirty="0" smtClean="0"/>
              <a:t>A truly saved person will endure until the end because it is God’s will, by His power, to sustain him or her.</a:t>
            </a:r>
            <a:endParaRPr lang="en-US" b="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Scripture References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Matt. 11:25-30; 23:37; 24:22, 24, 31</a:t>
            </a:r>
          </a:p>
          <a:p>
            <a:r>
              <a:rPr lang="en-US" dirty="0" smtClean="0"/>
              <a:t>John 3:16-17; 6:22-51; 8:13-16, 39-47; 10:1-5, 14-16, 25-30; 12:37-40; 15:16, 19; 17:6-26</a:t>
            </a:r>
          </a:p>
          <a:p>
            <a:r>
              <a:rPr lang="en-US" dirty="0" smtClean="0"/>
              <a:t>Acts 2:23; 4:27-29; 13:48;</a:t>
            </a:r>
          </a:p>
          <a:p>
            <a:r>
              <a:rPr lang="en-US" dirty="0" smtClean="0"/>
              <a:t>Rom</a:t>
            </a:r>
            <a:r>
              <a:rPr lang="en-US" dirty="0" smtClean="0"/>
              <a:t>. 8:7-8; 9:6-29</a:t>
            </a:r>
          </a:p>
          <a:p>
            <a:r>
              <a:rPr lang="en-US" dirty="0" smtClean="0"/>
              <a:t>1 Ti. 2:1-4</a:t>
            </a:r>
          </a:p>
          <a:p>
            <a:r>
              <a:rPr lang="en-US" dirty="0" smtClean="0"/>
              <a:t>1 </a:t>
            </a:r>
            <a:r>
              <a:rPr lang="en-US" dirty="0" err="1" smtClean="0"/>
              <a:t>Pe</a:t>
            </a:r>
            <a:r>
              <a:rPr lang="en-US" dirty="0" smtClean="0"/>
              <a:t>. </a:t>
            </a:r>
            <a:r>
              <a:rPr lang="en-US" dirty="0" smtClean="0"/>
              <a:t>1:1-2</a:t>
            </a:r>
          </a:p>
          <a:p>
            <a:r>
              <a:rPr lang="en-US" dirty="0" smtClean="0"/>
              <a:t>1 John 2:29; 5:1</a:t>
            </a:r>
          </a:p>
          <a:p>
            <a:r>
              <a:rPr lang="en-US" dirty="0" smtClean="0"/>
              <a:t>Isa. 10:5-7; 37:26</a:t>
            </a:r>
          </a:p>
          <a:p>
            <a:r>
              <a:rPr lang="en-US" dirty="0" smtClean="0"/>
              <a:t>Prov. 16:4; 21:1</a:t>
            </a:r>
          </a:p>
          <a:p>
            <a:r>
              <a:rPr lang="en-US" dirty="0" smtClean="0"/>
              <a:t>Gen. 50:20</a:t>
            </a:r>
            <a:endParaRPr 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Image of God (cont.)</a:t>
            </a:r>
            <a:endParaRPr lang="en-US" dirty="0"/>
          </a:p>
        </p:txBody>
      </p:sp>
      <p:sp>
        <p:nvSpPr>
          <p:cNvPr id="3" name="Content Placeholder 2"/>
          <p:cNvSpPr>
            <a:spLocks noGrp="1"/>
          </p:cNvSpPr>
          <p:nvPr>
            <p:ph idx="1"/>
          </p:nvPr>
        </p:nvSpPr>
        <p:spPr/>
        <p:txBody>
          <a:bodyPr>
            <a:normAutofit/>
          </a:bodyPr>
          <a:lstStyle/>
          <a:p>
            <a:r>
              <a:rPr lang="en-US" dirty="0" smtClean="0"/>
              <a:t>It seems as though each of these theories have some explanatory power concerning the Image of God.</a:t>
            </a:r>
          </a:p>
          <a:p>
            <a:endParaRPr lang="en-US" dirty="0" smtClean="0"/>
          </a:p>
          <a:p>
            <a:r>
              <a:rPr lang="en-US" dirty="0" smtClean="0"/>
              <a:t>Nevertheless, we can all agree that because every single human is made in the Image of God, every single human has unique dignity apart from the rest of God’s creation.</a:t>
            </a:r>
          </a:p>
          <a:p>
            <a:r>
              <a:rPr lang="en-US" dirty="0" smtClean="0"/>
              <a:t>Because of this, we recognize that all humans, whatever race or gender, are worthy of equal respect and Christian love.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a:t>
            </a:r>
            <a:endParaRPr lang="en-US" dirty="0"/>
          </a:p>
        </p:txBody>
      </p:sp>
      <p:sp>
        <p:nvSpPr>
          <p:cNvPr id="3" name="Content Placeholder 2"/>
          <p:cNvSpPr>
            <a:spLocks noGrp="1"/>
          </p:cNvSpPr>
          <p:nvPr>
            <p:ph idx="1"/>
          </p:nvPr>
        </p:nvSpPr>
        <p:spPr/>
        <p:txBody>
          <a:bodyPr/>
          <a:lstStyle/>
          <a:p>
            <a:r>
              <a:rPr lang="en-US" dirty="0" smtClean="0"/>
              <a:t>“the gift of gender is thus part of the goodness of God’s creation”</a:t>
            </a:r>
          </a:p>
          <a:p>
            <a:r>
              <a:rPr lang="en-US" dirty="0" smtClean="0"/>
              <a:t>God’s creative purpose was to give different roles to male and female.</a:t>
            </a:r>
          </a:p>
          <a:p>
            <a:pPr lvl="1"/>
            <a:r>
              <a:rPr lang="en-US" dirty="0" smtClean="0"/>
              <a:t>They could not accomplish God’s command to fill the Earth alone—they need one another.</a:t>
            </a:r>
          </a:p>
          <a:p>
            <a:endParaRPr lang="en-US" dirty="0" smtClean="0"/>
          </a:p>
          <a:p>
            <a:r>
              <a:rPr lang="en-US" dirty="0" smtClean="0"/>
              <a:t>Gender and gender roles are not cultural constructs—it is rooted in the creative order itself.</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Fall of Man</a:t>
            </a:r>
            <a:endParaRPr lang="en-US" dirty="0"/>
          </a:p>
        </p:txBody>
      </p:sp>
      <p:sp>
        <p:nvSpPr>
          <p:cNvPr id="3" name="Content Placeholder 2"/>
          <p:cNvSpPr>
            <a:spLocks noGrp="1"/>
          </p:cNvSpPr>
          <p:nvPr>
            <p:ph idx="1"/>
          </p:nvPr>
        </p:nvSpPr>
        <p:spPr/>
        <p:txBody>
          <a:bodyPr/>
          <a:lstStyle/>
          <a:p>
            <a:r>
              <a:rPr lang="en-US" dirty="0" smtClean="0"/>
              <a:t>God created man without sin and with freedom of choice</a:t>
            </a:r>
          </a:p>
          <a:p>
            <a:r>
              <a:rPr lang="en-US" dirty="0" smtClean="0"/>
              <a:t>By this choice, because of temptation…</a:t>
            </a:r>
          </a:p>
          <a:p>
            <a:pPr lvl="1"/>
            <a:r>
              <a:rPr lang="en-US" dirty="0" smtClean="0"/>
              <a:t>Sin enters the world</a:t>
            </a:r>
          </a:p>
          <a:p>
            <a:pPr lvl="1"/>
            <a:r>
              <a:rPr lang="en-US" dirty="0" smtClean="0"/>
              <a:t>Sin enters Adam and Eve</a:t>
            </a:r>
          </a:p>
          <a:p>
            <a:pPr lvl="1"/>
            <a:r>
              <a:rPr lang="en-US" dirty="0" smtClean="0"/>
              <a:t>“whereby his posterity inherit a nature… inclined toward sin.”</a:t>
            </a:r>
          </a:p>
          <a:p>
            <a:r>
              <a:rPr lang="en-US" dirty="0" smtClean="0"/>
              <a:t>“Therefore, just as sin entered the world through one man, and death through sin, in this way death spread to all people, because all sinned.” Romans 5:12</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Salvation</a:t>
            </a:r>
            <a:endParaRPr lang="en-US" dirty="0"/>
          </a:p>
        </p:txBody>
      </p:sp>
      <p:sp>
        <p:nvSpPr>
          <p:cNvPr id="5" name="Subtitle 4"/>
          <p:cNvSpPr>
            <a:spLocks noGrp="1"/>
          </p:cNvSpPr>
          <p:nvPr>
            <p:ph type="subTitle" idx="1"/>
          </p:nvPr>
        </p:nvSpPr>
        <p:spPr/>
        <p:txBody>
          <a:bodyPr/>
          <a:lstStyle/>
          <a:p>
            <a:r>
              <a:rPr lang="en-US" dirty="0" smtClean="0"/>
              <a:t>Article 4 of the</a:t>
            </a:r>
          </a:p>
          <a:p>
            <a:r>
              <a:rPr lang="en-US" dirty="0" smtClean="0"/>
              <a:t>Baptist Faith &amp; Message 2000</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90600"/>
            <a:ext cx="9144000" cy="5562600"/>
          </a:xfrm>
        </p:spPr>
        <p:txBody>
          <a:bodyPr>
            <a:normAutofit/>
          </a:bodyPr>
          <a:lstStyle/>
          <a:p>
            <a:r>
              <a:rPr lang="en-US" sz="3600" dirty="0" smtClean="0"/>
              <a:t>Salvation involves the redemption of the whole man, and is offered freely to all who accept Jesus Christ as Lord and </a:t>
            </a:r>
            <a:r>
              <a:rPr lang="en-US" sz="3600" dirty="0" err="1" smtClean="0"/>
              <a:t>Saviour</a:t>
            </a:r>
            <a:r>
              <a:rPr lang="en-US" sz="3600" dirty="0" smtClean="0"/>
              <a:t>, who by His own blood obtained eternal redemption for the believer. In its broadest sense salvation includes regeneration, justification, sanctification, and glorification. There is no salvation apart from personal faith in Jesus Christ as Lord.</a:t>
            </a:r>
            <a:endParaRPr lang="en-US" sz="3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one be saved?</a:t>
            </a:r>
            <a:endParaRPr lang="en-US" dirty="0"/>
          </a:p>
        </p:txBody>
      </p:sp>
      <p:sp>
        <p:nvSpPr>
          <p:cNvPr id="3" name="Content Placeholder 2"/>
          <p:cNvSpPr>
            <a:spLocks noGrp="1"/>
          </p:cNvSpPr>
          <p:nvPr>
            <p:ph idx="1"/>
          </p:nvPr>
        </p:nvSpPr>
        <p:spPr/>
        <p:txBody>
          <a:bodyPr/>
          <a:lstStyle/>
          <a:p>
            <a:r>
              <a:rPr lang="en-US" dirty="0" smtClean="0"/>
              <a:t>Christians have answered this question differently.</a:t>
            </a:r>
            <a:endParaRPr lang="en-US" dirty="0"/>
          </a:p>
        </p:txBody>
      </p:sp>
      <p:graphicFrame>
        <p:nvGraphicFramePr>
          <p:cNvPr id="4" name="Table 3"/>
          <p:cNvGraphicFramePr>
            <a:graphicFrameLocks noGrp="1"/>
          </p:cNvGraphicFramePr>
          <p:nvPr/>
        </p:nvGraphicFramePr>
        <p:xfrm>
          <a:off x="304800" y="2438400"/>
          <a:ext cx="8458200" cy="4267200"/>
        </p:xfrm>
        <a:graphic>
          <a:graphicData uri="http://schemas.openxmlformats.org/drawingml/2006/table">
            <a:tbl>
              <a:tblPr firstRow="1" bandRow="1">
                <a:tableStyleId>{37CE84F3-28C3-443E-9E96-99CF82512B78}</a:tableStyleId>
              </a:tblPr>
              <a:tblGrid>
                <a:gridCol w="4229100"/>
                <a:gridCol w="4229100"/>
              </a:tblGrid>
              <a:tr h="1066800">
                <a:tc>
                  <a:txBody>
                    <a:bodyPr/>
                    <a:lstStyle/>
                    <a:p>
                      <a:pPr algn="ctr"/>
                      <a:r>
                        <a:rPr lang="en-US" sz="3200" dirty="0" smtClean="0"/>
                        <a:t>Standpoint</a:t>
                      </a:r>
                      <a:endParaRPr lang="en-US" sz="3200" dirty="0"/>
                    </a:p>
                  </a:txBody>
                  <a:tcPr anchor="b"/>
                </a:tc>
                <a:tc>
                  <a:txBody>
                    <a:bodyPr/>
                    <a:lstStyle/>
                    <a:p>
                      <a:pPr algn="ctr"/>
                      <a:r>
                        <a:rPr lang="en-US" sz="3200" dirty="0" smtClean="0"/>
                        <a:t>Who will</a:t>
                      </a:r>
                      <a:r>
                        <a:rPr lang="en-US" sz="3200" baseline="0" dirty="0" smtClean="0"/>
                        <a:t> be</a:t>
                      </a:r>
                      <a:r>
                        <a:rPr lang="en-US" sz="3200" dirty="0" smtClean="0"/>
                        <a:t> saved?</a:t>
                      </a:r>
                      <a:endParaRPr lang="en-US" sz="3200" dirty="0"/>
                    </a:p>
                  </a:txBody>
                  <a:tcPr anchor="b"/>
                </a:tc>
              </a:tr>
              <a:tr h="1066800">
                <a:tc>
                  <a:txBody>
                    <a:bodyPr/>
                    <a:lstStyle/>
                    <a:p>
                      <a:pPr algn="ctr"/>
                      <a:r>
                        <a:rPr lang="en-US" sz="3200" b="1" dirty="0" err="1" smtClean="0"/>
                        <a:t>Exclusivism</a:t>
                      </a:r>
                      <a:endParaRPr lang="en-US" sz="3200" b="1" dirty="0"/>
                    </a:p>
                  </a:txBody>
                  <a:tcPr anchor="ctr"/>
                </a:tc>
                <a:tc>
                  <a:txBody>
                    <a:bodyPr/>
                    <a:lstStyle/>
                    <a:p>
                      <a:pPr algn="l"/>
                      <a:r>
                        <a:rPr lang="en-US" sz="2400" b="1" dirty="0" smtClean="0"/>
                        <a:t>Those</a:t>
                      </a:r>
                      <a:r>
                        <a:rPr lang="en-US" sz="2400" b="1" baseline="0" dirty="0" smtClean="0"/>
                        <a:t> who put conscious faith in Jesus Christ</a:t>
                      </a:r>
                      <a:r>
                        <a:rPr lang="en-US" sz="2400" baseline="0" dirty="0" smtClean="0"/>
                        <a:t>.</a:t>
                      </a:r>
                      <a:endParaRPr lang="en-US" sz="2400" b="1" dirty="0"/>
                    </a:p>
                  </a:txBody>
                  <a:tcPr anchor="ctr"/>
                </a:tc>
              </a:tr>
              <a:tr h="1066800">
                <a:tc>
                  <a:txBody>
                    <a:bodyPr/>
                    <a:lstStyle/>
                    <a:p>
                      <a:pPr algn="ctr"/>
                      <a:r>
                        <a:rPr kumimoji="0" lang="en-US" sz="3200" kern="1200" dirty="0" err="1" smtClean="0"/>
                        <a:t>Inclusivism</a:t>
                      </a:r>
                      <a:endParaRPr kumimoji="0" lang="en-US" sz="3200" kern="1200" dirty="0" smtClean="0">
                        <a:solidFill>
                          <a:schemeClr val="dk1"/>
                        </a:solidFill>
                        <a:latin typeface="+mn-lt"/>
                        <a:ea typeface="+mn-ea"/>
                        <a:cs typeface="+mn-cs"/>
                      </a:endParaRPr>
                    </a:p>
                  </a:txBody>
                  <a:tcPr anchor="ctr"/>
                </a:tc>
                <a:tc>
                  <a:txBody>
                    <a:bodyPr/>
                    <a:lstStyle/>
                    <a:p>
                      <a:pPr algn="l"/>
                      <a:r>
                        <a:rPr lang="en-US" sz="2400" smtClean="0"/>
                        <a:t>Those who seek</a:t>
                      </a:r>
                      <a:r>
                        <a:rPr lang="en-US" sz="2400" baseline="0" smtClean="0"/>
                        <a:t> out God through religion.</a:t>
                      </a:r>
                      <a:endParaRPr lang="en-US" sz="2400" dirty="0"/>
                    </a:p>
                  </a:txBody>
                  <a:tcPr anchor="ctr"/>
                </a:tc>
              </a:tr>
              <a:tr h="1066800">
                <a:tc>
                  <a:txBody>
                    <a:bodyPr/>
                    <a:lstStyle/>
                    <a:p>
                      <a:pPr algn="ctr"/>
                      <a:r>
                        <a:rPr kumimoji="0" lang="en-US" sz="3200" kern="1200" dirty="0" smtClean="0"/>
                        <a:t>Universalism</a:t>
                      </a:r>
                      <a:endParaRPr kumimoji="0" lang="en-US" sz="3200" kern="1200" dirty="0" smtClean="0">
                        <a:solidFill>
                          <a:schemeClr val="dk1"/>
                        </a:solidFill>
                        <a:latin typeface="+mn-lt"/>
                        <a:ea typeface="+mn-ea"/>
                        <a:cs typeface="+mn-cs"/>
                      </a:endParaRPr>
                    </a:p>
                  </a:txBody>
                  <a:tcPr anchor="ctr"/>
                </a:tc>
                <a:tc>
                  <a:txBody>
                    <a:bodyPr/>
                    <a:lstStyle/>
                    <a:p>
                      <a:pPr algn="l"/>
                      <a:r>
                        <a:rPr lang="en-US" sz="2800" dirty="0" smtClean="0"/>
                        <a:t>Everyone.</a:t>
                      </a:r>
                      <a:endParaRPr lang="en-US" sz="2800" dirty="0"/>
                    </a:p>
                  </a:txBody>
                  <a:tcPr anchor="ct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2700</TotalTime>
  <Words>2212</Words>
  <Application>Microsoft Office PowerPoint</Application>
  <PresentationFormat>On-screen Show (4:3)</PresentationFormat>
  <Paragraphs>185</Paragraphs>
  <Slides>37</Slides>
  <Notes>0</Notes>
  <HiddenSlides>3</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Flow</vt:lpstr>
      <vt:lpstr>Man</vt:lpstr>
      <vt:lpstr>Slide 2</vt:lpstr>
      <vt:lpstr>The Image of God</vt:lpstr>
      <vt:lpstr>The Image of God (cont.)</vt:lpstr>
      <vt:lpstr>Gender</vt:lpstr>
      <vt:lpstr>The Fall of Man</vt:lpstr>
      <vt:lpstr>Salvation</vt:lpstr>
      <vt:lpstr>Slide 8</vt:lpstr>
      <vt:lpstr>How can one be saved?</vt:lpstr>
      <vt:lpstr>The four “-tion”s in the BF&amp;M: IV</vt:lpstr>
      <vt:lpstr>Salvation</vt:lpstr>
      <vt:lpstr>Regeneration</vt:lpstr>
      <vt:lpstr>Regeneration (cont.)</vt:lpstr>
      <vt:lpstr>Justification</vt:lpstr>
      <vt:lpstr>Justification (cont.)</vt:lpstr>
      <vt:lpstr>Sanctification</vt:lpstr>
      <vt:lpstr>Sanctification (cont.)</vt:lpstr>
      <vt:lpstr>Sanctification (cont.)</vt:lpstr>
      <vt:lpstr>Glorification</vt:lpstr>
      <vt:lpstr>God’s Purpose of Grace</vt:lpstr>
      <vt:lpstr>Slide 21</vt:lpstr>
      <vt:lpstr>What is Election?</vt:lpstr>
      <vt:lpstr>Romans 8:28-30 (ESV)</vt:lpstr>
      <vt:lpstr>Election (cont.)</vt:lpstr>
      <vt:lpstr>The Golden Chain (Rom. 8:29-30)</vt:lpstr>
      <vt:lpstr>Election (cont.) </vt:lpstr>
      <vt:lpstr>Ephesians 1:3-6</vt:lpstr>
      <vt:lpstr>Election (cont.)</vt:lpstr>
      <vt:lpstr>Election (cont.)</vt:lpstr>
      <vt:lpstr>Free will</vt:lpstr>
      <vt:lpstr>The Tension</vt:lpstr>
      <vt:lpstr>“A Glorious Display”</vt:lpstr>
      <vt:lpstr>Slide 33</vt:lpstr>
      <vt:lpstr>God’s Preservation</vt:lpstr>
      <vt:lpstr>God’s Preservation (cont.)</vt:lpstr>
      <vt:lpstr>God’s Preservation (cont.)</vt:lpstr>
      <vt:lpstr>Additional Scripture 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dc:title>
  <dc:creator>owner</dc:creator>
  <cp:lastModifiedBy>owner</cp:lastModifiedBy>
  <cp:revision>7</cp:revision>
  <dcterms:created xsi:type="dcterms:W3CDTF">2018-09-28T23:50:36Z</dcterms:created>
  <dcterms:modified xsi:type="dcterms:W3CDTF">2018-10-07T04:45:36Z</dcterms:modified>
</cp:coreProperties>
</file>